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y="5143500" cx="9144000"/>
  <p:notesSz cx="6858000" cy="9144000"/>
  <p:embeddedFontLst>
    <p:embeddedFont>
      <p:font typeface="Robot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font" Target="fonts/Roboto-regular.fntdata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44" Type="http://schemas.openxmlformats.org/officeDocument/2006/relationships/font" Target="fonts/Roboto-italic.fntdata"/><Relationship Id="rId21" Type="http://schemas.openxmlformats.org/officeDocument/2006/relationships/slide" Target="slides/slide17.xml"/><Relationship Id="rId43" Type="http://schemas.openxmlformats.org/officeDocument/2006/relationships/font" Target="fonts/Roboto-bold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45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6d071a0d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6d071a0d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6d2624680_0_9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6d2624680_0_9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6d2624680_0_9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6d2624680_0_9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6d2624680_0_9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6d2624680_0_9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6d071a0d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6d071a0d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6d2624680_0_9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6d2624680_0_9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6d2624680_0_9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6d2624680_0_9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6d2624680_0_9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6d2624680_0_9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6d071a0d4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6d071a0d4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6d2624680_0_9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6d2624680_0_9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d071a0d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d071a0d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6d071a0d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6d071a0d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6d071a0d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6d071a0d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6d2624680_0_9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6d2624680_0_9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6d2624680_0_10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6d2624680_0_10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6d2624680_0_10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6d2624680_0_10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6d2624680_0_10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6d2624680_0_10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6d2624680_0_10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6d2624680_0_1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6d2624680_0_10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6d2624680_0_1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36d2624680_0_10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36d2624680_0_10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36d2624680_0_10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36d2624680_0_10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6d071a0d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6d071a0d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6d071a0d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6d071a0d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6d071a0d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6d071a0d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6d071a0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6d071a0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6d071a0d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6d071a0d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6d071a0d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6d071a0d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6d071a0d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6d071a0d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6d071a0d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6d071a0d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36d071a0d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36d071a0d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6d2624680_0_9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6d2624680_0_9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6d2624680_0_9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6d2624680_0_9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d2624680_0_9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d2624680_0_9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d071a0d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d071a0d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6d071a0d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6d071a0d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6d2624680_0_9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6d2624680_0_9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vimeo.com/11854531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nngroup.com/articles/customer-journey-mapping/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weaveux.org" TargetMode="External"/><Relationship Id="rId10" Type="http://schemas.openxmlformats.org/officeDocument/2006/relationships/hyperlink" Target="https://dschool.stanford.edu/resources/" TargetMode="External"/><Relationship Id="rId13" Type="http://schemas.openxmlformats.org/officeDocument/2006/relationships/hyperlink" Target="https://scottwhyoung.com/user-experience-design/" TargetMode="External"/><Relationship Id="rId12" Type="http://schemas.openxmlformats.org/officeDocument/2006/relationships/hyperlink" Target="https://www.usability.gov" TargetMode="External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Relationship Id="rId3" Type="http://schemas.openxmlformats.org/officeDocument/2006/relationships/hyperlink" Target="http://www.optimalworkshop.com/optimalsort.htm" TargetMode="External"/><Relationship Id="rId4" Type="http://schemas.openxmlformats.org/officeDocument/2006/relationships/hyperlink" Target="http://www.uxsort.net/" TargetMode="External"/><Relationship Id="rId9" Type="http://schemas.openxmlformats.org/officeDocument/2006/relationships/hyperlink" Target="https://vimeo.com/11854531" TargetMode="External"/><Relationship Id="rId5" Type="http://schemas.openxmlformats.org/officeDocument/2006/relationships/hyperlink" Target="http://uzilla.mozdev.org/cardsort.html" TargetMode="External"/><Relationship Id="rId6" Type="http://schemas.openxmlformats.org/officeDocument/2006/relationships/hyperlink" Target="https://www.nngroup.com/articles/customer-journey-mapping/" TargetMode="External"/><Relationship Id="rId7" Type="http://schemas.openxmlformats.org/officeDocument/2006/relationships/hyperlink" Target="http://semanticstudios.com/user_experience_design/" TargetMode="External"/><Relationship Id="rId8" Type="http://schemas.openxmlformats.org/officeDocument/2006/relationships/hyperlink" Target="http://www.sheldon-hess.org/coral/2013/07/ux-consideration-cmmi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sheldon-hess.org/coral/2013/07/ux-consideration-cmmi/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hyperlink" Target="http://semanticstudios.com/user_experience_design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Everyone Can Design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Exploring Participatory User Experience Across Library Services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598100" y="3920872"/>
            <a:ext cx="8222100" cy="10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Joanna Messer Kimmitt, User Services Coordinator, CSU Dominguez Hills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#carlconf2018                  @JoannaMesser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https://bit.ly/everyone-can-design-slides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to Consider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</a:t>
            </a:r>
            <a:endParaRPr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Audience: Students? Faculty? Staff? Administration? Community connections?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Modalities: In person? Online? Hybrid?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Stakeholders: Who cares most? Least?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many dimensions? Is it flat or is it 3D?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311700" y="2936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Factors</a:t>
            </a:r>
            <a:endParaRPr/>
          </a:p>
        </p:txBody>
      </p:sp>
      <p:sp>
        <p:nvSpPr>
          <p:cNvPr id="158" name="Google Shape;158;p25"/>
          <p:cNvSpPr txBox="1"/>
          <p:nvPr>
            <p:ph idx="1" type="body"/>
          </p:nvPr>
        </p:nvSpPr>
        <p:spPr>
          <a:xfrm>
            <a:off x="311700" y="1017800"/>
            <a:ext cx="8520600" cy="36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Service/Instruction level expectations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“We’ve always done it this way”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Internal and external factors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Which factors are under your control? Which are not?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Context for exercise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What size is the group? How much time do you have?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Who is most invested in/affected by the outcome?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 Examples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Card Sorting</a:t>
            </a:r>
            <a:endParaRPr/>
          </a:p>
        </p:txBody>
      </p:sp>
      <p:sp>
        <p:nvSpPr>
          <p:cNvPr id="174" name="Google Shape;174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Prioritization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Open sort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Closed sort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Keep it simple - no more than 40 cards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Love Letter/Breakup Letter</a:t>
            </a:r>
            <a:endParaRPr/>
          </a:p>
        </p:txBody>
      </p:sp>
      <p:sp>
        <p:nvSpPr>
          <p:cNvPr id="180" name="Google Shape;180;p29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Love Letter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Describe positive qualities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Share honestly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Uncover the must-haves of a service, plan, </a:t>
            </a: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space, etc.</a:t>
            </a: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Smart Design. (2010). </a:t>
            </a:r>
            <a:r>
              <a:rPr i="1" lang="en" sz="1100"/>
              <a:t>Love Letter/Breakup Letter</a:t>
            </a:r>
            <a:r>
              <a:rPr lang="en" sz="1100"/>
              <a:t>. Retrieved from </a:t>
            </a:r>
            <a:r>
              <a:rPr lang="en" sz="1100" u="sng">
                <a:solidFill>
                  <a:schemeClr val="accent5"/>
                </a:solidFill>
                <a:hlinkClick r:id="rId3"/>
              </a:rPr>
              <a:t>https://vimeo.com/11854531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9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Breakup Letter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Lets out tension around negatives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Share honestly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Uncover the detrimental aspects and pain </a:t>
            </a: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points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 Journaling as Diary Study</a:t>
            </a:r>
            <a:endParaRPr>
              <a:solidFill>
                <a:srgbClr val="2A3990"/>
              </a:solidFill>
            </a:endParaRPr>
          </a:p>
        </p:txBody>
      </p:sp>
      <p:sp>
        <p:nvSpPr>
          <p:cNvPr id="187" name="Google Shape;187;p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Describe existing features in a space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Photograph desired features existing elsewhere to import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Caption photographs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Can focus on the positive or negative aspects of a space/service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Journey Mapping</a:t>
            </a:r>
            <a:endParaRPr/>
          </a:p>
        </p:txBody>
      </p:sp>
      <p:sp>
        <p:nvSpPr>
          <p:cNvPr id="193" name="Google Shape;193;p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Journey Mapping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What is happening now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Can be elaborate or simple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Be realistic about good and not-so-good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the next hour, we’ll….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 about participatory 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Cover criteria for choosing a design exercise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examples of design exercises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Cover some use cases for assessment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some group work: Select use case and select (maybe even prototype!) a design exercise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Share 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Evaluate the workshop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Highly detailed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Designers fill this out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Kaplan, K. (2016, July 31). When and how to create customer journey maps. </a:t>
            </a:r>
            <a:r>
              <a:rPr i="1" lang="en" sz="1100"/>
              <a:t>Nielsen Norman Group.</a:t>
            </a:r>
            <a:r>
              <a:rPr lang="en" sz="1100"/>
              <a:t> Retrieved from</a:t>
            </a:r>
            <a:r>
              <a:rPr i="1" lang="en" sz="1100"/>
              <a:t> </a:t>
            </a:r>
            <a:r>
              <a:rPr lang="en" sz="1100" u="sng">
                <a:solidFill>
                  <a:schemeClr val="accent5"/>
                </a:solidFill>
                <a:hlinkClick r:id="rId3"/>
              </a:rPr>
              <a:t>https://www.nngroup.com/articles/customer-journey-mapping/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2250" y="555600"/>
            <a:ext cx="5727959" cy="3925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2"/>
          <p:cNvSpPr txBox="1"/>
          <p:nvPr>
            <p:ph type="title"/>
          </p:nvPr>
        </p:nvSpPr>
        <p:spPr>
          <a:xfrm>
            <a:off x="189900" y="555600"/>
            <a:ext cx="29298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Fancy Journey Map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Journey Map</a:t>
            </a:r>
            <a:endParaRPr/>
          </a:p>
        </p:txBody>
      </p:sp>
      <p:sp>
        <p:nvSpPr>
          <p:cNvPr id="206" name="Google Shape;206;p33"/>
          <p:cNvSpPr txBox="1"/>
          <p:nvPr>
            <p:ph idx="4294967295" type="body"/>
          </p:nvPr>
        </p:nvSpPr>
        <p:spPr>
          <a:xfrm>
            <a:off x="386100" y="1229975"/>
            <a:ext cx="8446200" cy="3693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Service: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How do you use it? Use the tools on the table to share (draw, glue things to the paper - have fun!).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How do you feel about it? (Draw, use stickers - have fun!)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Where do you get stuck?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What might make it easier?</a:t>
            </a:r>
            <a:endParaRPr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in mind</a:t>
            </a:r>
            <a:r>
              <a:rPr lang="en"/>
              <a:t>...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Facilitation Tips </a:t>
            </a:r>
            <a:endParaRPr/>
          </a:p>
        </p:txBody>
      </p:sp>
      <p:sp>
        <p:nvSpPr>
          <p:cNvPr id="217" name="Google Shape;217;p3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Testing the process, not the user!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Affirm the user’s experience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Center on the user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Be present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Avoid distractions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Respect their time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Follow through &amp; follow up</a:t>
            </a:r>
            <a:endParaRPr sz="1400"/>
          </a:p>
        </p:txBody>
      </p:sp>
      <p:sp>
        <p:nvSpPr>
          <p:cNvPr id="218" name="Google Shape;218;p35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Use Cases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bit.ly/everyone-can-design-handout</a:t>
            </a:r>
            <a:endParaRPr sz="3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User/Access Services</a:t>
            </a:r>
            <a:endParaRPr/>
          </a:p>
        </p:txBody>
      </p:sp>
      <p:sp>
        <p:nvSpPr>
          <p:cNvPr id="234" name="Google Shape;234;p3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Requesting an item not available from browsable area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Course Reserves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Storage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Archives/Special Collections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Specialized collections like a curriculum room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closed stacks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Reference/Research Services</a:t>
            </a:r>
            <a:endParaRPr/>
          </a:p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research assistance in-person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 tools (research or course guides)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Reference desk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Chat/virtual reference tools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Scheduling a research consultation with a librarian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Finding aids embedded in discovery services (i.e. CSU’s OneSearch)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visualization and data management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Technology/Space Services</a:t>
            </a:r>
            <a:endParaRPr/>
          </a:p>
        </p:txBody>
      </p:sp>
      <p:sp>
        <p:nvSpPr>
          <p:cNvPr id="246" name="Google Shape;246;p4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Requesting an equipment item and/or reserving a space within the library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 tools (calendar or scheduler)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Services listings on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Maps and directional signage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Frequently Asked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Notifying users of terms and conditions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Procedural changes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Policies (including privacy)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 Services</a:t>
            </a:r>
            <a:endParaRPr/>
          </a:p>
        </p:txBody>
      </p:sp>
      <p:sp>
        <p:nvSpPr>
          <p:cNvPr id="252" name="Google Shape;252;p4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Engaging with a new f</a:t>
            </a:r>
            <a:r>
              <a:rPr lang="en"/>
              <a:t>aculty member for an instruction session for their course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Past practices with this particular department for course-level instruction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Institutional best practices for one-shot or on-going teaching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Library’s program goals for assessment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Department’s program goals for assessment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Past encounters the faculty member has had with library instruction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Goals for curricular integration of information literacy instruction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Desired learning outcomes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we’re not covering….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pilot your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Recruiting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Facilitation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Evaluating data (so much data)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Decisions about changes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Implementing changes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Intra-Library Work</a:t>
            </a:r>
            <a:endParaRPr/>
          </a:p>
        </p:txBody>
      </p:sp>
      <p:sp>
        <p:nvSpPr>
          <p:cNvPr id="258" name="Google Shape;258;p4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Determining practices for collaboration and communication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Meeting agendas and minutes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Knowledge management for documentation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Collaboration across and within departments in the library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Setting norms for decision-making and expectations at meetings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 planning in short- and long-term activities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Choosing An Exercise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Consider</a:t>
            </a:r>
            <a:endParaRPr/>
          </a:p>
        </p:txBody>
      </p:sp>
      <p:sp>
        <p:nvSpPr>
          <p:cNvPr id="274" name="Google Shape;274;p4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method will you use?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Who’s your audience?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your hypotheses?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might you use the results to make change?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will you communicate your results to people who participated?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Out Your Plan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Answer - Reporting Out</a:t>
            </a:r>
            <a:endParaRPr/>
          </a:p>
        </p:txBody>
      </p:sp>
      <p:sp>
        <p:nvSpPr>
          <p:cNvPr id="285" name="Google Shape;285;p4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method will you use?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Who’s your audience?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your hypotheses?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might you use the results to make change?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will you communicate your results to people who participated?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will you take home with you from this session?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8"/>
          <p:cNvSpPr txBox="1"/>
          <p:nvPr>
            <p:ph type="title"/>
          </p:nvPr>
        </p:nvSpPr>
        <p:spPr>
          <a:xfrm>
            <a:off x="490250" y="526350"/>
            <a:ext cx="8310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Joanna Messer Kimmitt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User Services Coordinator/Liaison Librarian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California State University Dominguez Hills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jkimmitt@csudh.edu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Kimmitt, J. M. (2018, April 14.) </a:t>
            </a:r>
            <a:r>
              <a:rPr i="1" lang="en" sz="1200"/>
              <a:t>Everyone can design.</a:t>
            </a:r>
            <a:r>
              <a:rPr lang="en" sz="1200"/>
              <a:t> Presentation at CARL Conference 2018, Redwood City, CA.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Slides and materials are CC-BY-SA 4.0</a:t>
            </a:r>
            <a:endParaRPr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9"/>
          <p:cNvSpPr txBox="1"/>
          <p:nvPr>
            <p:ph idx="4294967295" type="title"/>
          </p:nvPr>
        </p:nvSpPr>
        <p:spPr>
          <a:xfrm>
            <a:off x="311700" y="1814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References &amp; Useful Resources</a:t>
            </a:r>
            <a:endParaRPr sz="2400"/>
          </a:p>
        </p:txBody>
      </p:sp>
      <p:sp>
        <p:nvSpPr>
          <p:cNvPr id="296" name="Google Shape;296;p49"/>
          <p:cNvSpPr txBox="1"/>
          <p:nvPr>
            <p:ph idx="4294967295" type="body"/>
          </p:nvPr>
        </p:nvSpPr>
        <p:spPr>
          <a:xfrm>
            <a:off x="311700" y="644125"/>
            <a:ext cx="8520600" cy="438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Card Sorting Tools - Online: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OptimalSort</a:t>
            </a:r>
            <a:r>
              <a:rPr lang="en" sz="1100"/>
              <a:t>,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UXSort</a:t>
            </a:r>
            <a:r>
              <a:rPr lang="en" sz="1100"/>
              <a:t>, 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uzCardSort</a:t>
            </a:r>
            <a:r>
              <a:rPr lang="en" sz="1100"/>
              <a:t> (and many others)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Kaplan, K. (2016, July 31). When and how to create customer journey maps. </a:t>
            </a:r>
            <a:r>
              <a:rPr i="1" lang="en" sz="1100"/>
              <a:t>Nielsen Norman Group. </a:t>
            </a:r>
            <a:r>
              <a:rPr lang="en" sz="1100"/>
              <a:t>Retrieved from </a:t>
            </a:r>
            <a:endParaRPr sz="11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https://www.nngroup.com/articles/customer-journey-mapping/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Krug, S.(2014). </a:t>
            </a:r>
            <a:r>
              <a:rPr i="1" lang="en" sz="1100"/>
              <a:t>Don’t make me think, revisited : A common-sense approach to web and mobile usability</a:t>
            </a:r>
            <a:r>
              <a:rPr lang="en" sz="1100"/>
              <a:t> (3rd ed.). San Francisco: New </a:t>
            </a:r>
            <a:endParaRPr sz="11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Riders.</a:t>
            </a:r>
            <a:r>
              <a:rPr lang="en" sz="1100"/>
              <a:t> 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Morville, P. (2004, June 21). </a:t>
            </a:r>
            <a:r>
              <a:rPr i="1" lang="en" sz="1100"/>
              <a:t>User experience design.</a:t>
            </a:r>
            <a:r>
              <a:rPr lang="en" sz="1100"/>
              <a:t> Retrieved from </a:t>
            </a:r>
            <a:r>
              <a:rPr lang="en" sz="1100" u="sng">
                <a:solidFill>
                  <a:schemeClr val="accent5"/>
                </a:solidFill>
                <a:hlinkClick r:id="rId7"/>
              </a:rPr>
              <a:t>http://semanticstudios.com/user_experience_design/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Schmidt, A. and Etches, A. (2014). </a:t>
            </a:r>
            <a:r>
              <a:rPr i="1" lang="en" sz="1100"/>
              <a:t>Useful, usable, desirable : Applying user experience design to your library.</a:t>
            </a:r>
            <a:r>
              <a:rPr lang="en" sz="1100"/>
              <a:t> Chicago: ALA </a:t>
            </a:r>
            <a:endParaRPr sz="11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Editions.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Sheldon-Hess, C. (2013, July 25). </a:t>
            </a:r>
            <a:r>
              <a:rPr i="1" lang="en" sz="1100"/>
              <a:t>UX, consideration, and a CMMI-based model. </a:t>
            </a:r>
            <a:r>
              <a:rPr lang="en" sz="1100"/>
              <a:t>Retrieved from </a:t>
            </a:r>
            <a:endParaRPr sz="11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8"/>
              </a:rPr>
              <a:t>http://www.sheldon-hess.org/coral/2013/07/ux-consideration-cmmi/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Smart Design. (2010). </a:t>
            </a:r>
            <a:r>
              <a:rPr i="1" lang="en" sz="1100"/>
              <a:t>Love Letter/Breakup Letter</a:t>
            </a:r>
            <a:r>
              <a:rPr lang="en" sz="1100"/>
              <a:t>. Retrieved from </a:t>
            </a:r>
            <a:r>
              <a:rPr lang="en" sz="1100" u="sng">
                <a:solidFill>
                  <a:schemeClr val="accent5"/>
                </a:solidFill>
                <a:hlinkClick r:id="rId9"/>
              </a:rPr>
              <a:t>https://vimeo.com/11854531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Stanford d.school. </a:t>
            </a:r>
            <a:r>
              <a:rPr i="1" lang="en" sz="1100"/>
              <a:t>Resources.</a:t>
            </a:r>
            <a:r>
              <a:rPr lang="en" sz="1100"/>
              <a:t> Retrieved from </a:t>
            </a:r>
            <a:r>
              <a:rPr lang="en" sz="1100"/>
              <a:t> </a:t>
            </a:r>
            <a:r>
              <a:rPr lang="en" sz="1100" u="sng">
                <a:solidFill>
                  <a:schemeClr val="hlink"/>
                </a:solidFill>
                <a:hlinkClick r:id="rId10"/>
              </a:rPr>
              <a:t>https://dschool.stanford.edu/resources/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/>
              <a:t>Weave, the Journal of Library User Experience</a:t>
            </a:r>
            <a:r>
              <a:rPr lang="en" sz="1100"/>
              <a:t>. Retrieved from  </a:t>
            </a:r>
            <a:r>
              <a:rPr lang="en" sz="1100" u="sng">
                <a:solidFill>
                  <a:schemeClr val="accent5"/>
                </a:solidFill>
                <a:hlinkClick r:id="rId11"/>
              </a:rPr>
              <a:t>https://www.weaveux.org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Usability.gov. Retrieved from </a:t>
            </a:r>
            <a:r>
              <a:rPr lang="en" sz="1100" u="sng">
                <a:solidFill>
                  <a:schemeClr val="hlink"/>
                </a:solidFill>
                <a:hlinkClick r:id="rId12"/>
              </a:rPr>
              <a:t>https://www.usability.gov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Young, S. W. H. </a:t>
            </a:r>
            <a:r>
              <a:rPr i="1" lang="en" sz="1100"/>
              <a:t>User experience and design.</a:t>
            </a:r>
            <a:r>
              <a:rPr lang="en" sz="1100"/>
              <a:t> Retrieved from </a:t>
            </a:r>
            <a:r>
              <a:rPr lang="en" sz="1100" u="sng">
                <a:solidFill>
                  <a:schemeClr val="hlink"/>
                </a:solidFill>
                <a:hlinkClick r:id="rId13"/>
              </a:rPr>
              <a:t>https://scottwhyoung.com/user-experience-design/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Participatory Design?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 of Participatory Design or Co-Design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Principles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Rooted in ethnography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Context-based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Actual behavior, not ideal behavior (descriptive, not prescriptive)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Holistic approach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Users are the experts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Cooperative</a:t>
            </a:r>
            <a:endParaRPr/>
          </a:p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Practices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Observation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Interview (individual or group)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Exercises (in person or online or both)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 analysis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Feedback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Iterative nature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Participatory Design Doesn’t Do It All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only way to do things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Get yourself out of the way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Fix all the problems - nope!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Need-to-know basis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UX Stepladder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465800"/>
            <a:ext cx="50298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Where is your organization?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Sheldon-Hess, C. (2013 July). “UX, consideration, and a CMMI-based model. Retrieved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http://www.sheldon-hess.org/coral/2013/07/ux-consideration-cmmi/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5525" y="152400"/>
            <a:ext cx="244378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6200" y="476250"/>
            <a:ext cx="41910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311700" y="1465800"/>
            <a:ext cx="4101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Which characteristics are most important?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Morville, P. (2004, 21 June). “User Experience Design”,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http://semanticstudios.com/user_experience_design/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311700" y="555600"/>
            <a:ext cx="4101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Experience Honeycomb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Balance </a:t>
            </a:r>
            <a:r>
              <a:rPr i="1" lang="en"/>
              <a:t>shoulds and</a:t>
            </a:r>
            <a:r>
              <a:rPr lang="en"/>
              <a:t> </a:t>
            </a:r>
            <a:r>
              <a:rPr i="1" lang="en"/>
              <a:t>needs</a:t>
            </a:r>
            <a:r>
              <a:rPr lang="en"/>
              <a:t> with what users tell us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